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6"/>
  </p:notesMasterIdLst>
  <p:sldIdLst>
    <p:sldId id="256" r:id="rId2"/>
    <p:sldId id="287" r:id="rId3"/>
    <p:sldId id="338" r:id="rId4"/>
    <p:sldId id="285" r:id="rId5"/>
    <p:sldId id="288" r:id="rId6"/>
    <p:sldId id="334" r:id="rId7"/>
    <p:sldId id="289" r:id="rId8"/>
    <p:sldId id="290" r:id="rId9"/>
    <p:sldId id="291" r:id="rId10"/>
    <p:sldId id="292" r:id="rId11"/>
    <p:sldId id="295" r:id="rId12"/>
    <p:sldId id="298" r:id="rId13"/>
    <p:sldId id="293" r:id="rId14"/>
    <p:sldId id="339" r:id="rId15"/>
    <p:sldId id="341" r:id="rId16"/>
    <p:sldId id="294" r:id="rId17"/>
    <p:sldId id="340" r:id="rId18"/>
    <p:sldId id="342" r:id="rId19"/>
    <p:sldId id="297" r:id="rId20"/>
    <p:sldId id="343" r:id="rId21"/>
    <p:sldId id="301" r:id="rId22"/>
    <p:sldId id="299" r:id="rId23"/>
    <p:sldId id="300" r:id="rId24"/>
    <p:sldId id="302" r:id="rId25"/>
    <p:sldId id="347" r:id="rId26"/>
    <p:sldId id="305" r:id="rId27"/>
    <p:sldId id="306" r:id="rId28"/>
    <p:sldId id="348" r:id="rId29"/>
    <p:sldId id="350" r:id="rId30"/>
    <p:sldId id="349" r:id="rId31"/>
    <p:sldId id="303" r:id="rId32"/>
    <p:sldId id="335" r:id="rId33"/>
    <p:sldId id="314" r:id="rId34"/>
    <p:sldId id="344" r:id="rId35"/>
    <p:sldId id="304" r:id="rId36"/>
    <p:sldId id="310" r:id="rId37"/>
    <p:sldId id="309" r:id="rId38"/>
    <p:sldId id="312" r:id="rId39"/>
    <p:sldId id="311" r:id="rId40"/>
    <p:sldId id="308" r:id="rId41"/>
    <p:sldId id="329" r:id="rId42"/>
    <p:sldId id="307" r:id="rId43"/>
    <p:sldId id="317" r:id="rId44"/>
    <p:sldId id="316" r:id="rId45"/>
    <p:sldId id="318" r:id="rId46"/>
    <p:sldId id="345" r:id="rId47"/>
    <p:sldId id="336" r:id="rId48"/>
    <p:sldId id="328" r:id="rId49"/>
    <p:sldId id="319" r:id="rId50"/>
    <p:sldId id="320" r:id="rId51"/>
    <p:sldId id="330" r:id="rId52"/>
    <p:sldId id="331" r:id="rId53"/>
    <p:sldId id="332" r:id="rId54"/>
    <p:sldId id="333" r:id="rId55"/>
    <p:sldId id="321" r:id="rId56"/>
    <p:sldId id="315" r:id="rId57"/>
    <p:sldId id="322" r:id="rId58"/>
    <p:sldId id="323" r:id="rId59"/>
    <p:sldId id="326" r:id="rId60"/>
    <p:sldId id="337" r:id="rId61"/>
    <p:sldId id="325" r:id="rId62"/>
    <p:sldId id="346" r:id="rId63"/>
    <p:sldId id="324" r:id="rId64"/>
    <p:sldId id="327" r:id="rId65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67"/>
    </p:embeddedFont>
    <p:embeddedFont>
      <p:font typeface="微软雅黑" panose="020B0503020204020204" pitchFamily="34" charset="-122"/>
      <p:regular r:id="rId68"/>
      <p:bold r:id="rId69"/>
    </p:embeddedFont>
    <p:embeddedFont>
      <p:font typeface="Roboto Slab" panose="02010600030101010101" charset="0"/>
      <p:regular r:id="rId70"/>
      <p:bold r:id="rId71"/>
    </p:embeddedFont>
    <p:embeddedFont>
      <p:font typeface="Source Sans Pro" panose="020B0503030403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D35B3C-B5D9-4F78-BDC6-B70BE096FB1E}">
  <a:tblStyle styleId="{9DD35B3C-B5D9-4F78-BDC6-B70BE096F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/>
    <p:restoredTop sz="78599" autoAdjust="0"/>
  </p:normalViewPr>
  <p:slideViewPr>
    <p:cSldViewPr snapToGrid="0">
      <p:cViewPr varScale="1">
        <p:scale>
          <a:sx n="118" d="100"/>
          <a:sy n="118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3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37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fun\src\main\scala\demo\scala\exercise\Exercise.scala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70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fun\src\main\java\demo\java\list\ListTest.java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6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60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fun\src\main\scala\demo\scala\list\ListTest.scala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427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42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src</a:t>
            </a:r>
            <a:r>
              <a:rPr lang="en-US" dirty="0"/>
              <a:t>\main\scala\demo\scala\list\ListTest.scala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898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src</a:t>
            </a:r>
            <a:r>
              <a:rPr lang="en-US" dirty="0"/>
              <a:t>\main\java\demo\java\list\ListTest.java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113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8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1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src</a:t>
            </a:r>
            <a:r>
              <a:rPr lang="en-US" dirty="0"/>
              <a:t>\main\java\demo\java\list\ListTest.java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365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1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660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807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457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53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634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665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295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89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18</a:t>
            </a:r>
            <a:r>
              <a:rPr lang="zh-CN" altLang="en-US" dirty="0"/>
              <a:t>年学习了王浩老师</a:t>
            </a:r>
            <a:r>
              <a:rPr lang="en-US" altLang="zh-CN" dirty="0"/>
              <a:t>《</a:t>
            </a:r>
            <a:r>
              <a:rPr lang="zh-CN" altLang="en-US" dirty="0"/>
              <a:t>函数式编程思想</a:t>
            </a:r>
            <a:r>
              <a:rPr lang="en-US" altLang="zh-CN" dirty="0"/>
              <a:t>》</a:t>
            </a:r>
            <a:r>
              <a:rPr lang="zh-CN" altLang="en-US" dirty="0"/>
              <a:t>，并有幸今年能跟大家分享自己在函数式编程上的一些学习经验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004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194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69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002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40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552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48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717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35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04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9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265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32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924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05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256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708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629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10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25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160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43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7700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42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577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40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4741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388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0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0454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49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2627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7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7687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815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289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344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7755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2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2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过早的优化是万恶之源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21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函数式看中的是可组合性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01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hyperlink" Target="https://zhuanlan.zhihu.com/p/88321058" TargetMode="External"/><Relationship Id="rId4" Type="http://schemas.openxmlformats.org/officeDocument/2006/relationships/hyperlink" Target="https://gist.github.com/viktorklang/941416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km.oa.com/group/568/articles/show/200577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qmsQeSzMdw" TargetMode="External"/><Relationship Id="rId3" Type="http://schemas.openxmlformats.org/officeDocument/2006/relationships/image" Target="../media/image119.jpg"/><Relationship Id="rId7" Type="http://schemas.openxmlformats.org/officeDocument/2006/relationships/hyperlink" Target="https://www.infoq.com/presentations/abstract-algebra-analytic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tey.info/talks/scala-basics/#/" TargetMode="External"/><Relationship Id="rId11" Type="http://schemas.openxmlformats.org/officeDocument/2006/relationships/hyperlink" Target="https://www.youtube.com/watch?v=TZYyLLSV7aA" TargetMode="External"/><Relationship Id="rId5" Type="http://schemas.openxmlformats.org/officeDocument/2006/relationships/hyperlink" Target="https://maxglassie.github.io/2017/08/24/tail-recursion.html" TargetMode="External"/><Relationship Id="rId10" Type="http://schemas.openxmlformats.org/officeDocument/2006/relationships/hyperlink" Target="https://www.youtube.com/watch?v=GWDyIV7Oxyc" TargetMode="External"/><Relationship Id="rId4" Type="http://schemas.openxmlformats.org/officeDocument/2006/relationships/hyperlink" Target="https://github.com/tpolecat/cats-infographic" TargetMode="External"/><Relationship Id="rId9" Type="http://schemas.openxmlformats.org/officeDocument/2006/relationships/hyperlink" Target="https://www.youtube.com/watch?v=4QIgEMvUfI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code.oa.com/jasonqu/fun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255961" y="1251320"/>
            <a:ext cx="4632071" cy="1471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函数式编程思维</a:t>
            </a:r>
            <a:b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程序员撸猫指南</a:t>
            </a:r>
            <a:endParaRPr sz="3600" b="0" dirty="0"/>
          </a:p>
        </p:txBody>
      </p:sp>
      <p:sp>
        <p:nvSpPr>
          <p:cNvPr id="4" name="Google Shape;87;p14">
            <a:extLst>
              <a:ext uri="{FF2B5EF4-FFF2-40B4-BE49-F238E27FC236}">
                <a16:creationId xmlns:a16="http://schemas.microsoft.com/office/drawing/2014/main" id="{3C62070F-50D2-45B2-9018-9CFDF986CBD5}"/>
              </a:ext>
            </a:extLst>
          </p:cNvPr>
          <p:cNvSpPr txBox="1">
            <a:spLocks/>
          </p:cNvSpPr>
          <p:nvPr/>
        </p:nvSpPr>
        <p:spPr>
          <a:xfrm>
            <a:off x="3323262" y="3374916"/>
            <a:ext cx="2497471" cy="66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altLang="zh-CN" sz="2600" dirty="0"/>
              <a:t>jasonqu </a:t>
            </a:r>
            <a:r>
              <a:rPr lang="zh-CN" altLang="en-US" sz="2600" dirty="0"/>
              <a:t>屈国栋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函数式编程简介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不使用可变变量、赋值、循环等命令式控制结构的编程方式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聚焦于函数：可以被作为生产、消费和组合的值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可以在任何地方被定义，包括在其他函数中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可以像其他值一样，被作为参数或返回值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可以像其它值一样，有一系列操作来组合函数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关键特性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Referential transparency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可替换性（相同的输入总是有相同的输出）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偏应用函数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Applied Function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尾递归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Recursion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98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C958F7-20BE-43EC-9C4A-2FE6CCEC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03" y="1302817"/>
            <a:ext cx="4470647" cy="2676693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6D15D-3277-F04B-BDF6-38938D595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4" y="1483525"/>
            <a:ext cx="2903689" cy="21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Composition 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29CE7E-4161-4E6F-9051-A7F5F0AC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78" y="1018118"/>
            <a:ext cx="4254106" cy="2537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DF9DBB-4F67-444C-91C7-757A4ED09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9" y="1032915"/>
            <a:ext cx="3928575" cy="25228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AAE5E4-545A-4A90-A4CD-02D2E8B7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85" y="4031750"/>
            <a:ext cx="3390623" cy="718101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60B402D4-6A28-47E1-B9BA-3DED3EAAA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8976" y="4107002"/>
            <a:ext cx="4254105" cy="621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000" dirty="0"/>
              <a:t>练习：请实现</a:t>
            </a:r>
            <a:r>
              <a:rPr lang="en-US" altLang="zh-CN" sz="2000" dirty="0" err="1"/>
              <a:t>andThen</a:t>
            </a:r>
            <a:r>
              <a:rPr lang="zh-CN" altLang="en-US" sz="2000" dirty="0"/>
              <a:t>方法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123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从链表开始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请思考下，用自己熟悉的语言实现一个单链表，只需支持遍历，和头部的写操作即可。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如果要支持大量并发的读遍历，和少量并发的写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提供了一种标准库支持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CopyOnWrite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集合，例如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CopyOnWriteArrayList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4934F2-7F5B-4FF3-9323-872E7E35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84" y="3385710"/>
            <a:ext cx="672558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对象创建之后字段不可改动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/>
              <a:t>Functional Data Structures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2" descr="List 1">
            <a:extLst>
              <a:ext uri="{FF2B5EF4-FFF2-40B4-BE49-F238E27FC236}">
                <a16:creationId xmlns:a16="http://schemas.microsoft.com/office/drawing/2014/main" id="{29224F39-7917-44CE-9C03-7F97B315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09" y="1887934"/>
            <a:ext cx="2166957" cy="33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2E80FE-D7C3-422B-B0BA-E893D3A4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3" y="1887934"/>
            <a:ext cx="4117215" cy="3175423"/>
          </a:xfrm>
          <a:prstGeom prst="rect">
            <a:avLst/>
          </a:prstGeom>
        </p:spPr>
      </p:pic>
      <p:pic>
        <p:nvPicPr>
          <p:cNvPr id="7" name="Picture 4" descr="List 2">
            <a:extLst>
              <a:ext uri="{FF2B5EF4-FFF2-40B4-BE49-F238E27FC236}">
                <a16:creationId xmlns:a16="http://schemas.microsoft.com/office/drawing/2014/main" id="{8E96CD7B-0C2A-4B05-ADF5-726CE8FF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11" y="2341825"/>
            <a:ext cx="2166955" cy="71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20B0F-661B-42FD-A343-075554315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551" y="3290748"/>
            <a:ext cx="3575476" cy="13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/>
              <a:t>Immutable List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21FB43-7E1D-4985-9AF3-825A6E69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929850"/>
            <a:ext cx="5439534" cy="29055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BB431F-497C-450E-92C1-946EA8FB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1001770"/>
            <a:ext cx="5753903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7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不变性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Immutability 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" name="Picture 2" descr="Binary Tree 1">
            <a:extLst>
              <a:ext uri="{FF2B5EF4-FFF2-40B4-BE49-F238E27FC236}">
                <a16:creationId xmlns:a16="http://schemas.microsoft.com/office/drawing/2014/main" id="{B9961205-1688-4FCA-A5DA-86B80A94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5" y="1215699"/>
            <a:ext cx="3009334" cy="23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A090E7-5396-4636-9452-A02AE2E7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4" y="4250731"/>
            <a:ext cx="5170130" cy="499120"/>
          </a:xfrm>
          <a:prstGeom prst="rect">
            <a:avLst/>
          </a:prstGeom>
        </p:spPr>
      </p:pic>
      <p:pic>
        <p:nvPicPr>
          <p:cNvPr id="13" name="Picture 4" descr="Binary Tree 2">
            <a:extLst>
              <a:ext uri="{FF2B5EF4-FFF2-40B4-BE49-F238E27FC236}">
                <a16:creationId xmlns:a16="http://schemas.microsoft.com/office/drawing/2014/main" id="{139ADF7B-C943-412D-992D-6860CBC35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7" y="1137565"/>
            <a:ext cx="3436167" cy="29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F32F90-7A9C-4AE3-8863-1AC4824D7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06" y="4245026"/>
            <a:ext cx="3438525" cy="504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B996ED-6F11-4E67-B51B-9EA9FBE4E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970" y="1498587"/>
            <a:ext cx="490606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作为一等公民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集合操作组合子：</a:t>
            </a:r>
            <a:r>
              <a:rPr lang="en-US" altLang="zh-CN" sz="2000" dirty="0"/>
              <a:t> map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37AD49-0C5F-4365-90A0-FEB921FE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7" y="1602033"/>
            <a:ext cx="4305901" cy="3048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BA31EC-1B3F-4966-B1F7-B1BBF183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07" y="2141460"/>
            <a:ext cx="617306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作为一等公民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集合操作组合子：</a:t>
            </a:r>
            <a:r>
              <a:rPr lang="en-US" altLang="zh-CN" sz="2000" dirty="0"/>
              <a:t> filter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B3F29-1061-465E-A8B5-DEC9FE4E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7" y="1607069"/>
            <a:ext cx="4991797" cy="342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D85213-5CBA-48FC-9370-99AC421F8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07" y="2216600"/>
            <a:ext cx="5944430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1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偏应用函数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Applied Function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固定一些值返回新的函数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0418D3-5BD8-426B-83A3-9B89A31B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723034"/>
            <a:ext cx="48006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/>
              <a:t>为什么撸猫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865FD2-2CFA-40AB-A7A9-152CDBBBB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37" y="856428"/>
            <a:ext cx="2595615" cy="3893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BA70A-4F8B-445C-A5DD-7144F02C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48" y="1187501"/>
            <a:ext cx="2755408" cy="3562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841543-90AD-4BD5-AB59-3B3B4CE0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59" y="1187501"/>
            <a:ext cx="26574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作为一等公民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集合操作组合子：</a:t>
            </a:r>
            <a:r>
              <a:rPr lang="en-US" altLang="zh-CN" sz="2000" dirty="0"/>
              <a:t> fold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E005B6-41CB-44AA-9843-1553A027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2" y="1604590"/>
            <a:ext cx="6115904" cy="352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AE3FFD-9DAC-477F-8E5E-09A465A46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2" y="2137274"/>
            <a:ext cx="4420217" cy="14003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E2B6A9-894F-4A80-BB76-18BCC11836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1" y="2386763"/>
            <a:ext cx="7559394" cy="2748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E36812-0744-4DD9-AD02-6207325A9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89" y="3717854"/>
            <a:ext cx="5563376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B3C7EB-3852-4DD6-BCDA-EB8C1B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1" y="1241907"/>
            <a:ext cx="5137016" cy="614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912E7-BFAB-4689-A927-8D477C6AA8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35" y="308120"/>
            <a:ext cx="3257184" cy="40714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B5D8A8-9161-4556-9CBE-35C76A7EB2B7}"/>
              </a:ext>
            </a:extLst>
          </p:cNvPr>
          <p:cNvSpPr txBox="1"/>
          <p:nvPr/>
        </p:nvSpPr>
        <p:spPr>
          <a:xfrm>
            <a:off x="5929378" y="4406700"/>
            <a:ext cx="2914281" cy="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783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金州饿汉</a:t>
            </a:r>
            <a:r>
              <a:rPr lang="en-US" altLang="zh-CN" sz="1800" dirty="0"/>
              <a:t>—Stephen Curry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0A2AEA-C41E-4077-8E8C-1A2617C6E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34" y="2041868"/>
            <a:ext cx="5468113" cy="3048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87EFE0-7244-40E8-BB1D-A7BA7F065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34" y="2529802"/>
            <a:ext cx="448690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柯里化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Currying — Loan Pattern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912156-4855-42C2-AF52-C7F9E2EB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7" y="1138467"/>
            <a:ext cx="6619875" cy="1571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B41049-6A59-410E-9108-42B01BCC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7" y="1387330"/>
            <a:ext cx="6096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尾递归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58657E-83CD-467E-8523-F753BD51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3" y="1902759"/>
            <a:ext cx="4543066" cy="1824110"/>
          </a:xfrm>
          <a:prstGeom prst="rect">
            <a:avLst/>
          </a:prstGeom>
        </p:spPr>
      </p:pic>
      <p:pic>
        <p:nvPicPr>
          <p:cNvPr id="12" name="Picture 2" descr="SICP 1.2.1 Call Stack">
            <a:extLst>
              <a:ext uri="{FF2B5EF4-FFF2-40B4-BE49-F238E27FC236}">
                <a16:creationId xmlns:a16="http://schemas.microsoft.com/office/drawing/2014/main" id="{3346E9D0-03F5-40AE-9D63-D88250B4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96" y="807791"/>
            <a:ext cx="6851016" cy="38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1;p17">
            <a:extLst>
              <a:ext uri="{FF2B5EF4-FFF2-40B4-BE49-F238E27FC236}">
                <a16:creationId xmlns:a16="http://schemas.microsoft.com/office/drawing/2014/main" id="{7B3DAF2A-984B-5B4A-BB80-09FA6B80A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316" y="1027608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求阶乘</a:t>
            </a:r>
            <a:endParaRPr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C93B0-9031-3B4A-B0DC-C5AE294B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0" y="635000"/>
            <a:ext cx="3251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纯函数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Referential Transparency 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相同的输入总是有相同的输出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总是可以进行等价替换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随机数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 Monad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" name="Picture 2" descr="âå½æ° åâçå¾çæç´¢ç»æ">
            <a:extLst>
              <a:ext uri="{FF2B5EF4-FFF2-40B4-BE49-F238E27FC236}">
                <a16:creationId xmlns:a16="http://schemas.microsoft.com/office/drawing/2014/main" id="{01953298-4300-47D4-A874-8C4F6A58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65" y="1561109"/>
            <a:ext cx="2857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72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/>
              <a:t>练习：</a:t>
            </a:r>
            <a:r>
              <a:rPr lang="en-US" altLang="zh-CN" sz="2800" b="1" dirty="0"/>
              <a:t>Scala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Collection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D3796EEC-25BA-43AA-B620-F8149CAB2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个函数在一种数据结构上操作，远远优于用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个函数在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个数据结构上操作。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——《SICP》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高斯求和：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1+2+3+……+100=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2000" dirty="0"/>
              <a:t>求一组整数中，所有为偶数的，且出现次数排前三的任意</a:t>
            </a:r>
            <a:r>
              <a:rPr lang="en-US" altLang="zh-CN" sz="2000" dirty="0"/>
              <a:t>3</a:t>
            </a:r>
            <a:r>
              <a:rPr lang="zh-CN" altLang="en-US" sz="2000" dirty="0"/>
              <a:t>个数字。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0817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—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注册服务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D0C66E-3CF6-446F-9BBC-7610C92F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112"/>
            <a:ext cx="4893955" cy="3403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5F3869-9BCD-4AEF-86A7-74BE6B38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15" y="2097741"/>
            <a:ext cx="4517785" cy="21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7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—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注册服务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DA48AD-F972-422C-8B89-EB14FB5F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" y="1324535"/>
            <a:ext cx="4702411" cy="357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AFB92B-FFC5-456D-ACD8-89784480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318" y="2192734"/>
            <a:ext cx="4302010" cy="1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/>
              <a:t>Type Class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D3796EEC-25BA-43AA-B620-F8149CAB2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面向对象的继承方式：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toString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equals</a:t>
            </a: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containsKey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动态语言的方式：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 dispatch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monkey patching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类型类是对类型的约束和规范，提供了编译期支持地类型安全的方法扩展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EDE146-F732-4C8F-889F-A65E03E1F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851151"/>
            <a:ext cx="9029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FCCB80F-AE28-46B4-B002-FDE4EDB69D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33996"/>
            <a:ext cx="3224386" cy="3209504"/>
          </a:xfrm>
          <a:prstGeom prst="rect">
            <a:avLst/>
          </a:prstGeom>
        </p:spPr>
      </p:pic>
      <p:pic>
        <p:nvPicPr>
          <p:cNvPr id="2050" name="Picture 2" descr="https://pic1.zhimg.com/80/v2-48efd08618815c99670c959cb4c8fcf0_720w.jpg">
            <a:extLst>
              <a:ext uri="{FF2B5EF4-FFF2-40B4-BE49-F238E27FC236}">
                <a16:creationId xmlns:a16="http://schemas.microsoft.com/office/drawing/2014/main" id="{2D8E3F69-7528-4AB1-8BC7-70FD207D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50" y="1330294"/>
            <a:ext cx="6286500" cy="381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9908DE-133B-43C2-807B-28CB6BF93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78" y="23105"/>
            <a:ext cx="8721687" cy="5212442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/>
              <a:t>箱子的艺术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E4862-BDD4-44E7-9AE1-1A66EC205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262" y="1010720"/>
            <a:ext cx="57054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err="1">
                <a:latin typeface="+mj-ea"/>
                <a:ea typeface="+mj-ea"/>
              </a:rPr>
              <a:t>自我介绍</a:t>
            </a:r>
            <a:endParaRPr sz="2800" b="1" dirty="0">
              <a:latin typeface="+mj-ea"/>
              <a:ea typeface="+mj-ea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本科非</a:t>
            </a:r>
            <a:r>
              <a:rPr lang="en-US" altLang="zh-CN" dirty="0"/>
              <a:t>CS</a:t>
            </a:r>
            <a:r>
              <a:rPr lang="zh-CN" altLang="en-US" dirty="0"/>
              <a:t>专业出身</a:t>
            </a:r>
            <a:endParaRPr lang="en-US" altLang="zh-CN" dirty="0"/>
          </a:p>
          <a:p>
            <a:pPr lvl="0"/>
            <a:r>
              <a:rPr lang="en-US" altLang="zh-CN" dirty="0"/>
              <a:t>11</a:t>
            </a:r>
            <a:r>
              <a:rPr lang="zh-CN" altLang="en-US" dirty="0"/>
              <a:t>年加入腾讯在效果广告部门从事商务系统开发，积累了比较</a:t>
            </a:r>
            <a:r>
              <a:rPr lang="en-US" dirty="0" err="1"/>
              <a:t>丰富的</a:t>
            </a:r>
            <a:r>
              <a:rPr lang="en-US" altLang="zh-CN" dirty="0"/>
              <a:t> Java </a:t>
            </a:r>
            <a:r>
              <a:rPr lang="en-US" dirty="0" err="1"/>
              <a:t>开发经验</a:t>
            </a:r>
            <a:endParaRPr lang="en-US" dirty="0"/>
          </a:p>
          <a:p>
            <a:pPr lvl="0"/>
            <a:r>
              <a:rPr lang="en-US" altLang="zh-CN" dirty="0"/>
              <a:t>14</a:t>
            </a:r>
            <a:r>
              <a:rPr lang="zh-CN" altLang="en-US" dirty="0"/>
              <a:t>年开始通过学习</a:t>
            </a:r>
            <a:r>
              <a:rPr lang="en-US" altLang="zh-CN" dirty="0" err="1"/>
              <a:t>Akka</a:t>
            </a:r>
            <a:r>
              <a:rPr lang="zh-CN" altLang="en-US" dirty="0"/>
              <a:t>了解和学习</a:t>
            </a:r>
            <a:r>
              <a:rPr lang="en-US" altLang="zh-CN" dirty="0"/>
              <a:t>Scala</a:t>
            </a:r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http://v8.learn.oa.com/user/net?act_id=9787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FAD37B83-D742-478B-839D-D6B1E5BEB42C}"/>
              </a:ext>
            </a:extLst>
          </p:cNvPr>
          <p:cNvSpPr txBox="1">
            <a:spLocks/>
          </p:cNvSpPr>
          <p:nvPr/>
        </p:nvSpPr>
        <p:spPr>
          <a:xfrm>
            <a:off x="786150" y="353050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zh-CN" altLang="en-US" sz="2800" b="1" dirty="0">
                <a:latin typeface="+mj-ea"/>
                <a:ea typeface="+mj-ea"/>
              </a:rPr>
              <a:t>原始课程链接</a:t>
            </a:r>
          </a:p>
        </p:txBody>
      </p:sp>
    </p:spTree>
    <p:extLst>
      <p:ext uri="{BB962C8B-B14F-4D97-AF65-F5344CB8AC3E}">
        <p14:creationId xmlns:p14="http://schemas.microsoft.com/office/powerpoint/2010/main" val="2154414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/>
              <a:t>For comprehension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D3796EEC-25BA-43AA-B620-F8149CAB2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sz="2000" dirty="0"/>
              <a:t>https://diverse.space/2018/06/understanding-for-comprehansion-in-scala</a:t>
            </a:r>
            <a:endParaRPr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A0AAFF-D10C-47F8-BA7E-D4EDD2AD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720"/>
            <a:ext cx="4514850" cy="2476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70127D-E84F-420F-A98F-5DC132CF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009583"/>
            <a:ext cx="4724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0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1EB99D0E-A245-46AC-9A5B-C2399CDAA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77" y="1550976"/>
            <a:ext cx="3183174" cy="272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http://www.8lo.com/wp-content/uploads/2012/10/many-cats-with-hats.jpg">
            <a:extLst>
              <a:ext uri="{FF2B5EF4-FFF2-40B4-BE49-F238E27FC236}">
                <a16:creationId xmlns:a16="http://schemas.microsoft.com/office/drawing/2014/main" id="{1899CD31-3E3A-4FC7-A4C3-C3C92A33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9" y="1023148"/>
            <a:ext cx="4039561" cy="412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23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9F9573-D724-4446-A6D0-011C6E40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3" y="1177318"/>
            <a:ext cx="4160345" cy="2364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D577A4-B74A-2447-B997-2427FFFA0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68" y="2333829"/>
            <a:ext cx="7559394" cy="27488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74D17C-6172-40F7-BC75-D6C75B44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13" y="3881242"/>
            <a:ext cx="5335663" cy="7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3D361-0BCD-426E-8374-94779DC0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" y="1249455"/>
            <a:ext cx="5250338" cy="3436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F1C728-4C49-4C8B-AB41-744C1128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64" y="2112431"/>
            <a:ext cx="349616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E3738-E2F0-41C2-AC9D-C369D3EA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2" y="1966413"/>
            <a:ext cx="6354062" cy="2657846"/>
          </a:xfrm>
          <a:prstGeom prst="rect">
            <a:avLst/>
          </a:prstGeom>
        </p:spPr>
      </p:pic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C8F60D3C-2764-4754-8237-9D7141A24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http://songkun.me/2018/06/03/2018-06-03-scala-cats-sum-by-monoid/</a:t>
            </a:r>
          </a:p>
        </p:txBody>
      </p:sp>
    </p:spTree>
    <p:extLst>
      <p:ext uri="{BB962C8B-B14F-4D97-AF65-F5344CB8AC3E}">
        <p14:creationId xmlns:p14="http://schemas.microsoft.com/office/powerpoint/2010/main" val="1990260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7BA65-CEAA-4A77-90AD-85681534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1856"/>
            <a:ext cx="4038600" cy="16167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57F405-675B-4A9E-B722-F869E12D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17" y="1178117"/>
            <a:ext cx="6535767" cy="37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FED849-7531-4B2E-9C40-5C4FCBDA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7" y="1010721"/>
            <a:ext cx="4766982" cy="3937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F885B-A95E-4424-89FF-8E9C9AB3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2" y="1010720"/>
            <a:ext cx="5310771" cy="40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All The Things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Count</a:t>
            </a:r>
          </a:p>
          <a:p>
            <a:r>
              <a:rPr lang="en-US" altLang="zh-CN" sz="2000" dirty="0" err="1"/>
              <a:t>TopK</a:t>
            </a:r>
            <a:endParaRPr lang="en-US" altLang="zh-CN" sz="2000" dirty="0"/>
          </a:p>
          <a:p>
            <a:r>
              <a:rPr lang="en-US" altLang="zh-CN" sz="2000" dirty="0"/>
              <a:t>Average</a:t>
            </a:r>
          </a:p>
          <a:p>
            <a:r>
              <a:rPr lang="en-US" altLang="zh-CN" sz="2000" dirty="0"/>
              <a:t>Distinct</a:t>
            </a:r>
          </a:p>
          <a:p>
            <a:r>
              <a:rPr lang="en-US" altLang="zh-CN" sz="2000" dirty="0" err="1"/>
              <a:t>HyperLogLog</a:t>
            </a:r>
            <a:endParaRPr lang="en-US" altLang="zh-CN" sz="2000" dirty="0"/>
          </a:p>
          <a:p>
            <a:r>
              <a:rPr lang="en-US" altLang="zh-CN" sz="2000" dirty="0"/>
              <a:t>Frequency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455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Monoid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C80A2D-1C7D-46B0-AAB7-993D0B1B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1" y="76810"/>
            <a:ext cx="4526900" cy="49898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8FCA80-F21C-4B00-990F-29625047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79" y="0"/>
            <a:ext cx="56126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应用实例：统计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D7844-B232-424B-B2A4-D1678253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" y="1279712"/>
            <a:ext cx="83534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+mj-ea"/>
                <a:ea typeface="+mj-ea"/>
              </a:rPr>
              <a:t>内容提要</a:t>
            </a:r>
            <a:endParaRPr sz="2800" b="1" dirty="0">
              <a:latin typeface="+mj-ea"/>
              <a:ea typeface="+mj-ea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函数式编程概念简介</a:t>
            </a:r>
          </a:p>
          <a:p>
            <a:pPr lvl="0"/>
            <a:r>
              <a:rPr lang="en-US" dirty="0"/>
              <a:t>Monoid</a:t>
            </a:r>
          </a:p>
          <a:p>
            <a:pPr lvl="0"/>
            <a:r>
              <a:rPr lang="en-US" dirty="0" err="1"/>
              <a:t>Functor</a:t>
            </a:r>
            <a:endParaRPr lang="en-US" dirty="0"/>
          </a:p>
          <a:p>
            <a:pPr lvl="0"/>
            <a:r>
              <a:rPr lang="en-US" dirty="0"/>
              <a:t>Monad</a:t>
            </a:r>
          </a:p>
          <a:p>
            <a:pPr lvl="0"/>
            <a:r>
              <a:rPr lang="en-US" dirty="0"/>
              <a:t>Applicative</a:t>
            </a:r>
          </a:p>
          <a:p>
            <a:pPr lvl="0"/>
            <a:r>
              <a:rPr lang="en-US" dirty="0"/>
              <a:t>Traverse</a:t>
            </a:r>
          </a:p>
          <a:p>
            <a:pPr lvl="0"/>
            <a:r>
              <a:rPr lang="zh-CN" altLang="en-US" dirty="0"/>
              <a:t>小结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549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Functor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D7E58-576E-4301-B7B9-E602668E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0" y="1452777"/>
            <a:ext cx="4181475" cy="32099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94DD8D-8486-40B5-9124-1A5A35BC7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61" y="1452777"/>
            <a:ext cx="3438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60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Functor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C8F4B2-F446-4D6F-96E2-C0953DAF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3" y="1501951"/>
            <a:ext cx="5457825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F13FAD-4DFA-4E0C-9ECE-B137991F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3" y="2798471"/>
            <a:ext cx="44005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1" name="Picture 2" descr="âA monad is just a monoid in the category of endofunctorsâçå¾çæç´¢ç»æ">
            <a:extLst>
              <a:ext uri="{FF2B5EF4-FFF2-40B4-BE49-F238E27FC236}">
                <a16:creationId xmlns:a16="http://schemas.microsoft.com/office/drawing/2014/main" id="{1B301631-E226-4FAE-BC53-0307E41D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59" y="1153716"/>
            <a:ext cx="5037818" cy="332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bs.twimg.com/media/DB-BVqMU0AAsBNo.jpg:large">
            <a:extLst>
              <a:ext uri="{FF2B5EF4-FFF2-40B4-BE49-F238E27FC236}">
                <a16:creationId xmlns:a16="http://schemas.microsoft.com/office/drawing/2014/main" id="{64B71E91-8572-4441-8CEA-99B2AFDC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11" y="1153716"/>
            <a:ext cx="3320930" cy="332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02307" y="3967501"/>
            <a:ext cx="7732562" cy="97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Sequencing computation in certain Context </a:t>
            </a:r>
          </a:p>
          <a:p>
            <a:r>
              <a:rPr lang="en-US" altLang="zh-CN" sz="2000" dirty="0"/>
              <a:t>with Short-circuit</a:t>
            </a:r>
            <a:endParaRPr lang="zh-CN" altLang="en-US" sz="2000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0F055F-451F-4FDD-AE4F-C06C6635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0" y="1153937"/>
            <a:ext cx="4458721" cy="2638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193C33-C0F3-486F-A06D-DC99130CD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34" y="38750"/>
            <a:ext cx="2637109" cy="24342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B85A97-8233-474B-B11D-96498DCFA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93" y="2512690"/>
            <a:ext cx="3068990" cy="25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5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Option</a:t>
            </a:r>
          </a:p>
          <a:p>
            <a:r>
              <a:rPr lang="en-US" altLang="zh-CN" dirty="0"/>
              <a:t>Try</a:t>
            </a:r>
          </a:p>
          <a:p>
            <a:r>
              <a:rPr lang="en-US" altLang="zh-CN" dirty="0"/>
              <a:t>Either</a:t>
            </a:r>
          </a:p>
          <a:p>
            <a:r>
              <a:rPr lang="en-US" altLang="zh-CN" dirty="0"/>
              <a:t>List</a:t>
            </a:r>
          </a:p>
          <a:p>
            <a:r>
              <a:rPr lang="en-US" altLang="zh-CN" dirty="0"/>
              <a:t>Future</a:t>
            </a:r>
          </a:p>
          <a:p>
            <a:r>
              <a:rPr lang="en-US" altLang="zh-CN" dirty="0"/>
              <a:t>In Cats</a:t>
            </a:r>
          </a:p>
          <a:p>
            <a:pPr lvl="1"/>
            <a:r>
              <a:rPr lang="en-US" altLang="zh-CN" dirty="0"/>
              <a:t>Id, Eval, Writer, Reader, State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2E8E5752-E0D8-409C-BA61-28CEFADE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0" y="1010720"/>
            <a:ext cx="4777940" cy="27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59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5537EF-9B3B-4FB3-B718-513D9340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176730"/>
            <a:ext cx="171473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B97CAE-47C7-DC49-97C4-9AF65697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307"/>
            <a:ext cx="9144000" cy="1716288"/>
          </a:xfrm>
          <a:prstGeom prst="rect">
            <a:avLst/>
          </a:prstGeom>
        </p:spPr>
      </p:pic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CD947442-9203-1041-A93B-CDE90E0E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2825595"/>
            <a:ext cx="731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7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586E6-4368-4900-A35B-5C11E717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10" y="1010720"/>
            <a:ext cx="7470040" cy="2505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B7AE2F-9B5D-4E1E-AD87-A6920E99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14" y="3052531"/>
            <a:ext cx="4250371" cy="2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Demo: Fail Fast vs Return Fast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9BFE14-5D29-4CAE-B108-56C3F62ED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28" y="1016146"/>
            <a:ext cx="3781425" cy="2762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0BBDD7-144E-48AA-9B5C-F957B6A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28" y="1433845"/>
            <a:ext cx="5514975" cy="2419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BFE718-A522-4F34-9E78-28FA21BB7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28" y="3996734"/>
            <a:ext cx="52673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4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0EFB1B-35C1-4544-B603-340449ACE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9" y="1102445"/>
            <a:ext cx="5628637" cy="430519"/>
          </a:xfrm>
          <a:prstGeom prst="rect">
            <a:avLst/>
          </a:prstGeom>
        </p:spPr>
      </p:pic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ABBD124A-B520-437A-82DE-5F9861DF2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49" y="3490860"/>
            <a:ext cx="7054269" cy="117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hlinkClick r:id="rId4"/>
              </a:rPr>
              <a:t>https://gist.github.com/viktorklang/9414163</a:t>
            </a:r>
            <a:endParaRPr lang="en-US" altLang="zh-CN" dirty="0"/>
          </a:p>
          <a:p>
            <a:r>
              <a:rPr lang="zh-CN" altLang="en-US" sz="2000" dirty="0"/>
              <a:t>思考：</a:t>
            </a:r>
            <a:r>
              <a:rPr lang="en-US" altLang="zh-CN" sz="2000" dirty="0"/>
              <a:t>java</a:t>
            </a:r>
            <a:r>
              <a:rPr lang="zh-CN" altLang="en-US" sz="2000" dirty="0"/>
              <a:t>的</a:t>
            </a:r>
            <a:r>
              <a:rPr lang="en" altLang="zh-CN" sz="2000" dirty="0" err="1">
                <a:hlinkClick r:id="rId5"/>
              </a:rPr>
              <a:t>CompletableFuture</a:t>
            </a:r>
            <a:r>
              <a:rPr lang="zh-CN" altLang="en-US" sz="2000" dirty="0"/>
              <a:t>和</a:t>
            </a:r>
            <a:r>
              <a:rPr lang="en-US" altLang="zh-CN" sz="2000" dirty="0"/>
              <a:t>Future</a:t>
            </a:r>
            <a:r>
              <a:rPr lang="zh-CN" altLang="en-US" sz="2000" dirty="0"/>
              <a:t>有什么相似之处</a:t>
            </a:r>
            <a:endParaRPr lang="en-US" altLang="zh-CN" sz="2000" dirty="0"/>
          </a:p>
          <a:p>
            <a:r>
              <a:rPr lang="zh-CN" altLang="en-US" sz="2000" dirty="0"/>
              <a:t>思考：</a:t>
            </a:r>
            <a:r>
              <a:rPr lang="en-US" altLang="zh-CN" sz="2000" dirty="0" err="1"/>
              <a:t>javascript</a:t>
            </a:r>
            <a:r>
              <a:rPr lang="zh-CN" altLang="en-US" sz="2000" dirty="0"/>
              <a:t>的</a:t>
            </a:r>
            <a:r>
              <a:rPr lang="en-US" altLang="zh-CN" sz="2000" dirty="0"/>
              <a:t>Promise</a:t>
            </a:r>
            <a:r>
              <a:rPr lang="zh-CN" altLang="en-US" sz="2000" dirty="0"/>
              <a:t>和</a:t>
            </a:r>
            <a:r>
              <a:rPr lang="en-US" altLang="zh-CN" sz="2000" dirty="0"/>
              <a:t>Future</a:t>
            </a:r>
            <a:r>
              <a:rPr lang="zh-CN" altLang="en-US" sz="2000" dirty="0"/>
              <a:t>有什么相似之处</a:t>
            </a:r>
            <a:endParaRPr lang="en-US" altLang="zh-CN" sz="2000" dirty="0"/>
          </a:p>
          <a:p>
            <a:pPr lvl="0"/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857476-8D1C-40B1-9150-F15C6DBE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46" y="1807749"/>
            <a:ext cx="8208038" cy="14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âHaskell scala clojure ocaml java phpâçå¾çæç´¢ç»æ">
            <a:extLst>
              <a:ext uri="{FF2B5EF4-FFF2-40B4-BE49-F238E27FC236}">
                <a16:creationId xmlns:a16="http://schemas.microsoft.com/office/drawing/2014/main" id="{5AD692E8-BB6E-4817-9D92-1B6321EF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02" y="1600922"/>
            <a:ext cx="6374422" cy="36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函数式编程语言简介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是披着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外衣的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Douglas Crockford 《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Vavr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C++11</a:t>
            </a:r>
          </a:p>
          <a:p>
            <a:pPr>
              <a:lnSpc>
                <a:spcPts val="24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Pros &amp; Cons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7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Web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B0579C-0B81-49B9-A4A9-DF987D24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" y="1777392"/>
            <a:ext cx="4521376" cy="2600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BF64A-C65F-459C-B0D0-784B3447F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32" y="1949823"/>
            <a:ext cx="4386144" cy="21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4F4555-A8CD-4960-893F-35EF3795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94" y="894696"/>
            <a:ext cx="6320118" cy="42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9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50F386-E5E3-4F75-9E7B-E5E79876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66825"/>
            <a:ext cx="6896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D198C8-27CD-4F00-8359-87DDD533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11" y="1095655"/>
            <a:ext cx="56864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9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: Taxi</a:t>
            </a:r>
            <a:endParaRPr sz="28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6C6777-8E55-4D1B-960F-79F91974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1362075"/>
            <a:ext cx="7381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9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Applicative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3C50A-069D-4C45-9734-325313AF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8" y="1744868"/>
            <a:ext cx="3552062" cy="2748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10EE22-0BE8-483A-89BD-177C424B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19" y="1744867"/>
            <a:ext cx="4120583" cy="27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4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应用实例：表单验证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FF930B-66CB-4FAF-8461-3252A7B3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8" y="1050659"/>
            <a:ext cx="7082618" cy="39356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DCE972-E97E-4E2F-A456-613C8C7F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8" y="3346451"/>
            <a:ext cx="60864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Applicative vs Monad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Future</a:t>
            </a:r>
            <a:r>
              <a:rPr lang="zh-CN" altLang="en-US" sz="2000" dirty="0"/>
              <a:t>在不同场景下的区别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C93D92-0DA3-49B6-89E0-FCCE196B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6" y="1929651"/>
            <a:ext cx="4476394" cy="25194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8C6126-7F9B-4078-8672-674BD5A2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63" y="2208639"/>
            <a:ext cx="4305883" cy="19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1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Traverse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err="1"/>
              <a:t>Future.sequence</a:t>
            </a:r>
            <a:endParaRPr lang="en-US" altLang="zh-CN" dirty="0"/>
          </a:p>
          <a:p>
            <a:pPr lvl="1"/>
            <a:r>
              <a:rPr lang="en-US" altLang="zh-CN" dirty="0"/>
              <a:t>From List[Future[A]]</a:t>
            </a:r>
          </a:p>
          <a:p>
            <a:pPr lvl="1"/>
            <a:r>
              <a:rPr lang="en-US" altLang="zh-CN" dirty="0"/>
              <a:t>To a Future[List[A]]</a:t>
            </a:r>
            <a:endParaRPr lang="zh-CN" altLang="en-US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7" name="Picture 2" descr="âcats in circleâçå¾çæç´¢ç»æ">
            <a:extLst>
              <a:ext uri="{FF2B5EF4-FFF2-40B4-BE49-F238E27FC236}">
                <a16:creationId xmlns:a16="http://schemas.microsoft.com/office/drawing/2014/main" id="{CE884C3E-895B-4B12-A8A9-0D5C40C0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85" y="1154148"/>
            <a:ext cx="4635205" cy="336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608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Traverse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A684B-9114-4072-8109-25C4F473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8" y="1050659"/>
            <a:ext cx="5829300" cy="3276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CCBD84-2D35-4889-867D-649DEAE7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28" y="2827374"/>
            <a:ext cx="638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函数式编程语言简介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——Scala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000" dirty="0"/>
              <a:t>强类型、多范式的函数式编程语言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AAE676-E48D-2048-BB97-E4ED6CA1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2051508"/>
            <a:ext cx="1353693" cy="2204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3C66B9-2DC3-6543-B17B-D8F1BC00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50" y="2132660"/>
            <a:ext cx="2122850" cy="2122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AF48D-0ADF-4B44-83B2-463B1C753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43556"/>
            <a:ext cx="2196051" cy="21960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6F1879-B592-F743-9627-BD7175CAA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358" y="2095490"/>
            <a:ext cx="1177011" cy="20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66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应用实例：合并多个后端服务请求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/>
              <a:t>Demo TMP </a:t>
            </a:r>
            <a:r>
              <a:rPr lang="en-US" altLang="zh-CN" sz="2000" dirty="0">
                <a:hlinkClick r:id="rId3"/>
              </a:rPr>
              <a:t>API </a:t>
            </a:r>
            <a:r>
              <a:rPr lang="zh-CN" altLang="en-US" sz="2000" dirty="0">
                <a:hlinkClick r:id="rId3"/>
              </a:rPr>
              <a:t>调用</a:t>
            </a:r>
            <a:endParaRPr lang="en-US" altLang="zh-CN" sz="2000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818D37-A716-BD45-84C6-2E7CCF4D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1663195"/>
            <a:ext cx="7181057" cy="31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24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/>
              <a:t>自律使我自由</a:t>
            </a: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F85B0-070B-4ABA-BEE5-46602CB29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2" y="1949833"/>
            <a:ext cx="2492715" cy="899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D911CE-0AE3-4F46-8B72-DA0CB040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2" y="3288132"/>
            <a:ext cx="1948906" cy="5007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AE40C4-98D7-4106-B930-F9A943E1E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92" y="652182"/>
            <a:ext cx="5607708" cy="41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16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sz="2800" b="1" dirty="0"/>
              <a:t>Beyond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5065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000" dirty="0"/>
              <a:t>Functional Effects</a:t>
            </a:r>
          </a:p>
          <a:p>
            <a:pPr lvl="0"/>
            <a:r>
              <a:rPr lang="en-US" altLang="zh-CN" sz="2000" dirty="0"/>
              <a:t>Cats-Effect</a:t>
            </a:r>
            <a:r>
              <a:rPr lang="zh-CN" altLang="en-US" sz="2000" dirty="0"/>
              <a:t>，</a:t>
            </a:r>
            <a:r>
              <a:rPr lang="en-US" altLang="zh-CN" sz="2000" dirty="0"/>
              <a:t>ZIO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050" name="Picture 2" descr="encrypted-tbn0.gstatic.com/images?q=tbn:ANd9GcQ...">
            <a:extLst>
              <a:ext uri="{FF2B5EF4-FFF2-40B4-BE49-F238E27FC236}">
                <a16:creationId xmlns:a16="http://schemas.microsoft.com/office/drawing/2014/main" id="{E88E8AF7-6B56-4D7B-A0ED-C4B4DA6B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63" y="308119"/>
            <a:ext cx="1932020" cy="24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2sofvawe08yqg.cloudfront.net/fpmortals/hero?1620557110">
            <a:extLst>
              <a:ext uri="{FF2B5EF4-FFF2-40B4-BE49-F238E27FC236}">
                <a16:creationId xmlns:a16="http://schemas.microsoft.com/office/drawing/2014/main" id="{96E6DFEA-2A06-4BC6-A16F-DA105288D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145" y="308120"/>
            <a:ext cx="1871381" cy="24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46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8290A01D-C850-45B7-AC0F-A21E41B1B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218" y="1184436"/>
            <a:ext cx="3778215" cy="277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部分参考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76013" y="1075764"/>
            <a:ext cx="8102357" cy="3508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hlinkClick r:id="rId4"/>
              </a:rPr>
              <a:t>https://underscore.io/books/scala-with-cats/</a:t>
            </a:r>
          </a:p>
          <a:p>
            <a:r>
              <a:rPr lang="en-US" altLang="zh-CN" sz="2000" dirty="0">
                <a:hlinkClick r:id="rId4"/>
              </a:rPr>
              <a:t>https://github.com/tpolecat/cats-infographic</a:t>
            </a:r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https://maxglassie.github.io/2017/08/24/tail-recursion.html</a:t>
            </a:r>
            <a:endParaRPr lang="en-US" altLang="zh-CN" sz="2000" dirty="0"/>
          </a:p>
          <a:p>
            <a:r>
              <a:rPr lang="en-US" altLang="zh-CN" sz="2000" dirty="0">
                <a:hlinkClick r:id="rId6"/>
              </a:rPr>
              <a:t>https://www.batey.info/talks/scala-basics/#/</a:t>
            </a:r>
            <a:endParaRPr lang="en-US" altLang="zh-CN" sz="2000" dirty="0"/>
          </a:p>
          <a:p>
            <a:r>
              <a:rPr lang="en-US" altLang="zh-CN" sz="2000" dirty="0">
                <a:hlinkClick r:id="rId7"/>
              </a:rPr>
              <a:t>https://www.infoq.com/presentations/abstract-algebra-analytics/</a:t>
            </a:r>
            <a:endParaRPr lang="en-US" altLang="zh-CN" sz="2000" dirty="0"/>
          </a:p>
          <a:p>
            <a:r>
              <a:rPr lang="en-US" altLang="zh-CN" sz="2000" dirty="0">
                <a:hlinkClick r:id="rId8"/>
              </a:rPr>
              <a:t>https://www.youtube.com/watch?v=GqmsQeSzMdw</a:t>
            </a:r>
            <a:endParaRPr lang="en-US" altLang="zh-CN" sz="2000" dirty="0"/>
          </a:p>
          <a:p>
            <a:r>
              <a:rPr lang="en-US" altLang="zh-CN" sz="2000" dirty="0">
                <a:hlinkClick r:id="rId9"/>
              </a:rPr>
              <a:t>https://www.youtube.com/watch?v=4QIgEMvUfIE</a:t>
            </a:r>
            <a:endParaRPr lang="en-US" altLang="zh-CN" sz="2000" dirty="0"/>
          </a:p>
          <a:p>
            <a:r>
              <a:rPr lang="en-US" altLang="zh-CN" sz="2000" dirty="0">
                <a:hlinkClick r:id="rId10"/>
              </a:rPr>
              <a:t>https://www.youtube.com/watch?v=GWDyIV7Oxyc</a:t>
            </a:r>
            <a:endParaRPr lang="en-US" altLang="zh-CN" sz="2000" dirty="0"/>
          </a:p>
          <a:p>
            <a:r>
              <a:rPr lang="en-US" altLang="zh-CN" sz="2000" dirty="0">
                <a:hlinkClick r:id="rId11"/>
              </a:rPr>
              <a:t>https://www.youtube.com/watch?v=TZYyLLSV7aA</a:t>
            </a:r>
            <a:r>
              <a:rPr lang="en-US" altLang="zh-CN" sz="2000" dirty="0"/>
              <a:t> </a:t>
            </a:r>
            <a:r>
              <a:rPr lang="zh-CN" altLang="en-US" sz="2000" dirty="0"/>
              <a:t>（！！！）</a:t>
            </a:r>
            <a:endParaRPr lang="en-US" altLang="zh-CN" sz="2000" dirty="0"/>
          </a:p>
          <a:p>
            <a:endParaRPr lang="en-US" altLang="zh-CN" sz="2000" dirty="0"/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555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6084794" cy="2369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CN" dirty="0">
                <a:hlinkClick r:id="rId3"/>
              </a:rPr>
              <a:t>https://git.code.oa.com/jasonqu/fun</a:t>
            </a: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9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编程范式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imperative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functional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logic programming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(object-oriented)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正交于以上范式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命令式编程是对计算机指令的建模：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可变变量 ≈ 内存单元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变量使用 ≈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变量赋值 ≈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控制结构 ≈ 跳转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难题是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：避免一个个指令地构建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F5EAF2-E6ED-4B0C-B3B8-294A0A14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64" y="1391435"/>
            <a:ext cx="66103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CD9D2D7-9BC5-4537-AFBB-D1106C3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99" y="1791945"/>
            <a:ext cx="3315046" cy="3351555"/>
          </a:xfrm>
          <a:prstGeom prst="rect">
            <a:avLst/>
          </a:prstGeom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抽象代数</a:t>
            </a:r>
            <a:endParaRPr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定义高级抽象概念，发展抽象概念与操作之间的理论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D59BED-7C0F-4856-A59A-77EAD04C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8" y="1734726"/>
            <a:ext cx="3320377" cy="3351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9D8850-30D3-4A26-B766-6ABE3BDB0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65" y="1741742"/>
            <a:ext cx="3315046" cy="34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函数式编程简介</a:t>
            </a:r>
            <a:endParaRPr sz="2800" b="1" dirty="0"/>
          </a:p>
        </p:txBody>
      </p:sp>
      <p:pic>
        <p:nvPicPr>
          <p:cNvPr id="10" name="Picture 2" descr="http://5b0988e595225.cdn.sohucs.com/images/20180603/af3523d1f3194ae59015bfb16d8b4d22.jpeg">
            <a:extLst>
              <a:ext uri="{FF2B5EF4-FFF2-40B4-BE49-F238E27FC236}">
                <a16:creationId xmlns:a16="http://schemas.microsoft.com/office/drawing/2014/main" id="{CDB59F37-785D-4BB9-B470-9F475280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74" y="1312677"/>
            <a:ext cx="4658826" cy="31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5b0988e595225.cdn.sohucs.com/images/20180603/8090ea4f96db477bbe596f801faa8c7a.jpeg">
            <a:extLst>
              <a:ext uri="{FF2B5EF4-FFF2-40B4-BE49-F238E27FC236}">
                <a16:creationId xmlns:a16="http://schemas.microsoft.com/office/drawing/2014/main" id="{023F2625-9723-4F4B-B259-15AB9E1F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679"/>
            <a:ext cx="4658825" cy="31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2;p17">
            <a:extLst>
              <a:ext uri="{FF2B5EF4-FFF2-40B4-BE49-F238E27FC236}">
                <a16:creationId xmlns:a16="http://schemas.microsoft.com/office/drawing/2014/main" id="{5DE5BE23-8EEE-4DAE-88FC-EC819D5B38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23422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1148</Words>
  <Application>Microsoft Office PowerPoint</Application>
  <PresentationFormat>全屏显示(16:9)</PresentationFormat>
  <Paragraphs>260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0" baseType="lpstr">
      <vt:lpstr>Arial</vt:lpstr>
      <vt:lpstr>微软雅黑</vt:lpstr>
      <vt:lpstr>宋体</vt:lpstr>
      <vt:lpstr>Source Sans Pro</vt:lpstr>
      <vt:lpstr>Roboto Slab</vt:lpstr>
      <vt:lpstr>Cordelia template</vt:lpstr>
      <vt:lpstr>函数式编程思维 ——程序员撸猫指南</vt:lpstr>
      <vt:lpstr>为什么撸猫</vt:lpstr>
      <vt:lpstr>自我介绍</vt:lpstr>
      <vt:lpstr>内容提要</vt:lpstr>
      <vt:lpstr>函数式编程语言简介</vt:lpstr>
      <vt:lpstr>函数式编程语言简介——Scala</vt:lpstr>
      <vt:lpstr>编程范式</vt:lpstr>
      <vt:lpstr>抽象代数</vt:lpstr>
      <vt:lpstr>函数式编程简介</vt:lpstr>
      <vt:lpstr>函数式编程简介</vt:lpstr>
      <vt:lpstr>Function</vt:lpstr>
      <vt:lpstr>Function Composition </vt:lpstr>
      <vt:lpstr>从链表开始 </vt:lpstr>
      <vt:lpstr>不变性 Immutability </vt:lpstr>
      <vt:lpstr>Immutable List</vt:lpstr>
      <vt:lpstr>不变性 Immutability </vt:lpstr>
      <vt:lpstr>Function 作为一等公民 </vt:lpstr>
      <vt:lpstr>Function 作为一等公民 </vt:lpstr>
      <vt:lpstr>偏应用函数 Partial Applied Function</vt:lpstr>
      <vt:lpstr>Function 作为一等公民 </vt:lpstr>
      <vt:lpstr>柯里化 Currying</vt:lpstr>
      <vt:lpstr>柯里化 Currying — Loan Pattern</vt:lpstr>
      <vt:lpstr>尾递归</vt:lpstr>
      <vt:lpstr>纯函数 Referential Transparency </vt:lpstr>
      <vt:lpstr>练习：Scala Collection</vt:lpstr>
      <vt:lpstr>Demo — 一个web注册服务</vt:lpstr>
      <vt:lpstr>Demo — 一个web注册服务</vt:lpstr>
      <vt:lpstr>Type Class</vt:lpstr>
      <vt:lpstr>箱子的艺术</vt:lpstr>
      <vt:lpstr>For comprehension</vt:lpstr>
      <vt:lpstr>Monoid</vt:lpstr>
      <vt:lpstr>Monoid</vt:lpstr>
      <vt:lpstr>Monoid</vt:lpstr>
      <vt:lpstr>Monoid</vt:lpstr>
      <vt:lpstr>Add All The Things</vt:lpstr>
      <vt:lpstr>Add All The Things</vt:lpstr>
      <vt:lpstr>Add All The Things</vt:lpstr>
      <vt:lpstr>Monoid</vt:lpstr>
      <vt:lpstr>应用实例：统计</vt:lpstr>
      <vt:lpstr>Functor</vt:lpstr>
      <vt:lpstr>Functor</vt:lpstr>
      <vt:lpstr>Monad</vt:lpstr>
      <vt:lpstr>Monad</vt:lpstr>
      <vt:lpstr>Monad</vt:lpstr>
      <vt:lpstr>Demo：Id</vt:lpstr>
      <vt:lpstr>Demo：Option</vt:lpstr>
      <vt:lpstr>Demo：Try</vt:lpstr>
      <vt:lpstr>Demo: Fail Fast vs Return Fast</vt:lpstr>
      <vt:lpstr>Demo：Future</vt:lpstr>
      <vt:lpstr>Demo : Web 重构</vt:lpstr>
      <vt:lpstr>Demo : Taxi</vt:lpstr>
      <vt:lpstr>Demo : Taxi</vt:lpstr>
      <vt:lpstr>Demo : Taxi</vt:lpstr>
      <vt:lpstr>Demo : Taxi</vt:lpstr>
      <vt:lpstr>Applicative</vt:lpstr>
      <vt:lpstr>应用实例：表单验证</vt:lpstr>
      <vt:lpstr>Applicative vs Monad</vt:lpstr>
      <vt:lpstr>Traverse</vt:lpstr>
      <vt:lpstr>Traverse</vt:lpstr>
      <vt:lpstr>应用实例：合并多个后端服务请求</vt:lpstr>
      <vt:lpstr>小结</vt:lpstr>
      <vt:lpstr>Beyond</vt:lpstr>
      <vt:lpstr>部分参考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jasonqu(屈国栋)</dc:creator>
  <cp:lastModifiedBy>T149788</cp:lastModifiedBy>
  <cp:revision>205</cp:revision>
  <dcterms:modified xsi:type="dcterms:W3CDTF">2021-05-19T09:06:57Z</dcterms:modified>
</cp:coreProperties>
</file>